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74" r:id="rId4"/>
    <p:sldId id="264" r:id="rId5"/>
    <p:sldId id="267" r:id="rId6"/>
    <p:sldId id="271" r:id="rId7"/>
    <p:sldId id="270" r:id="rId8"/>
    <p:sldId id="272" r:id="rId9"/>
    <p:sldId id="277" r:id="rId10"/>
    <p:sldId id="279" r:id="rId11"/>
    <p:sldId id="275" r:id="rId12"/>
    <p:sldId id="280" r:id="rId13"/>
    <p:sldId id="269" r:id="rId14"/>
    <p:sldId id="276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393"/>
    <a:srgbClr val="D8E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27" autoAdjust="0"/>
  </p:normalViewPr>
  <p:slideViewPr>
    <p:cSldViewPr snapToGrid="0" snapToObjects="1">
      <p:cViewPr>
        <p:scale>
          <a:sx n="118" d="100"/>
          <a:sy n="118" d="100"/>
        </p:scale>
        <p:origin x="-126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748BC-F0AF-A240-8C7C-53FD597D37F5}" type="datetimeFigureOut">
              <a:rPr lang="en-US" smtClean="0"/>
              <a:t>28/11/13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7DB4B-D4A1-7446-ACC6-4912FE9C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81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D949E-F9BA-C540-AC28-13EDF3B1DBE9}" type="datetimeFigureOut">
              <a:rPr lang="en-US" smtClean="0"/>
              <a:t>28/11/13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E3091-9EC6-4F41-B58F-AEDEB595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78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Relationship Id="rId3" Type="http://schemas.openxmlformats.org/officeDocument/2006/relationships/hyperlink" Target="http://www.financnimanager.cz/interim-management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E3091-9EC6-4F41-B58F-AEDEB5958E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3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Interim management je uznávaný kariérní model, ne pouze dočasné řešení situace mezi dvěma pracovními poměry.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uvažujete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Interim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svém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budoucím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povolání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potřebné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Interim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Manažera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Baví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změna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příležitost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odvahu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vystoupit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komfortní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zóny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zaměstnaneckého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poměru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Je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flexibilní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rychle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dispozici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Nehledá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trvalý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poměr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jednoho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zaměstnavatele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Je pro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daný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úkol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funkčně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překvalifikovaný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zkušenosti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strategií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projektovým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managementem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zkušenosti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vice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odvětví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E3091-9EC6-4F41-B58F-AEDEB5958E7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4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1" y="1525847"/>
            <a:ext cx="5802924" cy="2074604"/>
          </a:xfrm>
          <a:solidFill>
            <a:schemeClr val="tx2"/>
          </a:solidFill>
        </p:spPr>
        <p:txBody>
          <a:bodyPr>
            <a:normAutofit/>
          </a:bodyPr>
          <a:lstStyle>
            <a:lvl1pPr algn="l">
              <a:defRPr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b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3500" b="1" dirty="0" err="1" smtClean="0">
                <a:solidFill>
                  <a:srgbClr val="FFFFFF"/>
                </a:solidFill>
                <a:latin typeface="Arial"/>
                <a:cs typeface="Arial"/>
              </a:rPr>
              <a:t>Název</a:t>
            </a:r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500" b="1" dirty="0" err="1" smtClean="0">
                <a:solidFill>
                  <a:srgbClr val="FFFFFF"/>
                </a:solidFill>
                <a:latin typeface="Arial"/>
                <a:cs typeface="Arial"/>
              </a:rPr>
              <a:t>prezentace</a:t>
            </a:r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vedlejší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název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b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Tomáš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Rybička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3500" b="1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78941" y="3070983"/>
            <a:ext cx="1137864" cy="365125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fld id="{ED9A8282-08AB-8A42-88EC-0F6E181FC636}" type="datetime1">
              <a:rPr lang="cs-CZ" smtClean="0"/>
              <a:pPr/>
              <a:t>28/11/13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3" descr="fm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176" y="5737620"/>
            <a:ext cx="1036025" cy="609182"/>
          </a:xfrm>
          <a:prstGeom prst="rect">
            <a:avLst/>
          </a:prstGeom>
        </p:spPr>
      </p:pic>
      <p:sp>
        <p:nvSpPr>
          <p:cNvPr id="19" name="Subtitle 2"/>
          <p:cNvSpPr txBox="1">
            <a:spLocks/>
          </p:cNvSpPr>
          <p:nvPr userDrawn="1"/>
        </p:nvSpPr>
        <p:spPr>
          <a:xfrm>
            <a:off x="152399" y="5851858"/>
            <a:ext cx="5530561" cy="601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www.financnimanager.cz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460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56DB-8748-AF4C-96AB-B547EA0DE360}" type="datetime1">
              <a:rPr lang="cs-CZ" smtClean="0"/>
              <a:t>28/11/13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4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089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044" y="274639"/>
            <a:ext cx="5505956" cy="559208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D703-6832-594C-A80B-BCDA2000D735}" type="datetime1">
              <a:rPr lang="cs-CZ" smtClean="0"/>
              <a:t>28/11/13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9501" y="412336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6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41416" y="768743"/>
            <a:ext cx="5502584" cy="558351"/>
          </a:xfrm>
          <a:solidFill>
            <a:schemeClr val="tx2"/>
          </a:solidFill>
        </p:spPr>
        <p:txBody>
          <a:bodyPr>
            <a:normAutofit/>
          </a:bodyPr>
          <a:lstStyle>
            <a:lvl1pPr algn="l"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	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3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chemeClr val="accent3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chemeClr val="accent3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chemeClr val="accent3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chemeClr val="accent3"/>
              </a:buClr>
              <a:buFont typeface="Arial" pitchFamily="34" charset="0"/>
              <a:buChar char="•"/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7BF067-795F-9D48-A09A-D50AD7C037E9}" type="datetime1">
              <a:rPr lang="cs-CZ" smtClean="0"/>
              <a:pPr/>
              <a:t>28/11/13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0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847130"/>
            <a:ext cx="6732573" cy="809202"/>
          </a:xfrm>
          <a:solidFill>
            <a:schemeClr val="tx2"/>
          </a:solidFill>
        </p:spPr>
        <p:txBody>
          <a:bodyPr anchor="ctr">
            <a:normAutofit/>
          </a:bodyPr>
          <a:lstStyle>
            <a:lvl1pPr algn="r">
              <a:spcBef>
                <a:spcPts val="0"/>
              </a:spcBef>
              <a:defRPr sz="3000" b="1" kern="2000" cap="all" baseline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E23-F3CD-2249-9805-142483A6F3E2}" type="datetime1">
              <a:rPr lang="cs-CZ" smtClean="0"/>
              <a:t>28/11/13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2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41416" y="768743"/>
            <a:ext cx="5502584" cy="558352"/>
          </a:xfrm>
          <a:solidFill>
            <a:schemeClr val="tx2"/>
          </a:solidFill>
        </p:spPr>
        <p:txBody>
          <a:bodyPr>
            <a:normAutofit/>
          </a:bodyPr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	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908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90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C5-B0B6-6C44-BB38-DABF51F17A37}" type="datetime1">
              <a:rPr lang="cs-CZ" smtClean="0"/>
              <a:t>28/11/13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3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5362646"/>
            <a:ext cx="4497388" cy="560724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r">
              <a:buNone/>
              <a:defRPr sz="25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Nadpis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65599"/>
            <a:ext cx="4040188" cy="3756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498975" cy="560724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>
              <a:buNone/>
              <a:defRPr sz="25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	Nadpis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56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4E9B-1176-6B4A-8248-7D65607A68EB}" type="datetime1">
              <a:rPr lang="cs-CZ" smtClean="0"/>
              <a:t>28/11/13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7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41416" y="768743"/>
            <a:ext cx="5502584" cy="558351"/>
          </a:xfrm>
          <a:solidFill>
            <a:schemeClr val="tx2"/>
          </a:solidFill>
        </p:spPr>
        <p:txBody>
          <a:bodyPr>
            <a:normAutofit/>
          </a:bodyPr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	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120A-63D4-3849-8F8F-C0EC7E03A783}" type="datetime1">
              <a:rPr lang="cs-CZ" smtClean="0"/>
              <a:t>28/11/13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3051B-7EEF-2F4D-AE46-9190283E8876}" type="datetime1">
              <a:rPr lang="cs-CZ" smtClean="0"/>
              <a:t>28/11/13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8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5050" y="736375"/>
            <a:ext cx="5568950" cy="590720"/>
          </a:xfrm>
          <a:solidFill>
            <a:schemeClr val="tx2"/>
          </a:solidFill>
        </p:spPr>
        <p:txBody>
          <a:bodyPr anchor="ctr">
            <a:normAutofit/>
          </a:bodyPr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	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9395"/>
            <a:ext cx="5111750" cy="44182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9395"/>
            <a:ext cx="3008313" cy="4418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CEAE-141C-7244-AADC-C0E066E73148}" type="datetime1">
              <a:rPr lang="cs-CZ" smtClean="0"/>
              <a:t>28/11/13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9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solidFill>
            <a:schemeClr val="tx2"/>
          </a:solidFill>
        </p:spPr>
        <p:txBody>
          <a:bodyPr anchor="ctr">
            <a:normAutofit/>
          </a:bodyPr>
          <a:lstStyle>
            <a:lvl1pPr algn="ctr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20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33D8-B083-454C-985D-03B5C0675029}" type="datetime1">
              <a:rPr lang="cs-CZ" smtClean="0"/>
              <a:t>28/11/13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f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4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7073" y="752559"/>
            <a:ext cx="5356927" cy="56644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	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26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41452" y="6189971"/>
            <a:ext cx="1566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B1C1C0-3729-C044-9757-B03CA252CD98}" type="datetime1">
              <a:rPr lang="cs-CZ" smtClean="0"/>
              <a:pPr/>
              <a:t>28/11/13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38348" y="61899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4BEDCD-2D40-1745-B14A-48955214A5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20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m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176" y="5737620"/>
            <a:ext cx="1036025" cy="6091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" y="1525846"/>
            <a:ext cx="5802924" cy="2070242"/>
          </a:xfrm>
          <a:prstGeom prst="rect">
            <a:avLst/>
          </a:prstGeom>
          <a:solidFill>
            <a:srgbClr val="3D7EC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</a:p>
          <a:p>
            <a:pPr algn="l"/>
            <a:r>
              <a:rPr lang="en-US"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3500" dirty="0" err="1" smtClean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lang="en-US" sz="35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500" dirty="0" err="1" smtClean="0">
                <a:solidFill>
                  <a:srgbClr val="FFFFFF"/>
                </a:solidFill>
                <a:latin typeface="Arial"/>
                <a:cs typeface="Arial"/>
              </a:rPr>
              <a:t>začít</a:t>
            </a:r>
            <a:r>
              <a:rPr lang="en-US" sz="35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500" dirty="0" err="1" smtClean="0">
                <a:solidFill>
                  <a:srgbClr val="FFFFFF"/>
                </a:solidFill>
                <a:latin typeface="Arial"/>
                <a:cs typeface="Arial"/>
              </a:rPr>
              <a:t>podnikat</a:t>
            </a:r>
            <a:endParaRPr lang="en-US" sz="35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l"/>
            <a:r>
              <a:rPr lang="en-US"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se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stát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interim </a:t>
            </a:r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manažerem</a:t>
            </a:r>
            <a:endParaRPr lang="en-US" sz="20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Tomáš Rybička						28.11.2013</a:t>
            </a:r>
          </a:p>
          <a:p>
            <a:pPr algn="l"/>
            <a:r>
              <a:rPr lang="en-US"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endParaRPr lang="en-US" sz="3500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51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1220" y="2717753"/>
            <a:ext cx="5607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275393"/>
                </a:solidFill>
              </a:rPr>
              <a:t>Zpočátku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přijaté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faktury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výrazně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převyšují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vydané</a:t>
            </a:r>
            <a:endParaRPr lang="en-US" sz="3600" i="1" dirty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4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12400" y="3809700"/>
            <a:ext cx="4947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275393"/>
                </a:solidFill>
              </a:rPr>
              <a:t>... </a:t>
            </a:r>
            <a:r>
              <a:rPr lang="en-US" sz="3600" i="1" dirty="0" err="1" smtClean="0">
                <a:solidFill>
                  <a:srgbClr val="275393"/>
                </a:solidFill>
              </a:rPr>
              <a:t>potom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chodí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ve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vlnách</a:t>
            </a:r>
            <a:endParaRPr lang="en-US" sz="3600" i="1" dirty="0">
              <a:solidFill>
                <a:srgbClr val="27539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548" y="1637846"/>
            <a:ext cx="6589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275393"/>
                </a:solidFill>
              </a:rPr>
              <a:t>Zakázky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nejdříve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nechodí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vůbec</a:t>
            </a:r>
            <a:r>
              <a:rPr lang="en-US" sz="3600" i="1" dirty="0" smtClean="0">
                <a:solidFill>
                  <a:srgbClr val="275393"/>
                </a:solidFill>
              </a:rPr>
              <a:t> …</a:t>
            </a:r>
            <a:endParaRPr lang="en-US" sz="3600" i="1" dirty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14360" y="1657303"/>
            <a:ext cx="2378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SHOWFACE</a:t>
            </a:r>
          </a:p>
        </p:txBody>
      </p:sp>
      <p:pic>
        <p:nvPicPr>
          <p:cNvPr id="4" name="Picture Placeholder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35453" y="2590476"/>
            <a:ext cx="2387600" cy="298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83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14359" y="1657303"/>
            <a:ext cx="525204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NETWORKING</a:t>
            </a:r>
          </a:p>
          <a:p>
            <a:pPr algn="r"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Web</a:t>
            </a:r>
          </a:p>
          <a:p>
            <a:pPr algn="ctr">
              <a:spcAft>
                <a:spcPts val="72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Linkedin</a:t>
            </a:r>
            <a:endParaRPr lang="en-US" sz="3600" i="1" dirty="0" smtClean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2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7446" y="1668077"/>
            <a:ext cx="828450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INTERIM MANAGEMENT</a:t>
            </a:r>
          </a:p>
          <a:p>
            <a:pPr algn="r">
              <a:spcAft>
                <a:spcPts val="72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Workshopy</a:t>
            </a:r>
            <a:r>
              <a:rPr lang="en-US" sz="3600" i="1" dirty="0" smtClean="0">
                <a:solidFill>
                  <a:srgbClr val="275393"/>
                </a:solidFill>
              </a:rPr>
              <a:t>, e-learning</a:t>
            </a:r>
          </a:p>
          <a:p>
            <a:pPr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Headhunting</a:t>
            </a:r>
          </a:p>
        </p:txBody>
      </p:sp>
    </p:spTree>
    <p:extLst>
      <p:ext uri="{BB962C8B-B14F-4D97-AF65-F5344CB8AC3E}">
        <p14:creationId xmlns:p14="http://schemas.microsoft.com/office/powerpoint/2010/main" val="239802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7446" y="1668077"/>
            <a:ext cx="8284502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2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Hledáš</a:t>
            </a:r>
            <a:r>
              <a:rPr lang="en-US" sz="3600" i="1" dirty="0" smtClean="0">
                <a:solidFill>
                  <a:srgbClr val="275393"/>
                </a:solidFill>
              </a:rPr>
              <a:t>-li </a:t>
            </a:r>
            <a:r>
              <a:rPr lang="en-US" sz="3600" i="1" dirty="0" err="1" smtClean="0">
                <a:solidFill>
                  <a:srgbClr val="275393"/>
                </a:solidFill>
              </a:rPr>
              <a:t>pomocnou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ruku</a:t>
            </a:r>
            <a:r>
              <a:rPr lang="en-US" sz="3600" i="1" dirty="0" smtClean="0">
                <a:solidFill>
                  <a:srgbClr val="275393"/>
                </a:solidFill>
              </a:rPr>
              <a:t>, …</a:t>
            </a:r>
          </a:p>
          <a:p>
            <a:pPr algn="r">
              <a:spcAft>
                <a:spcPts val="10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… </a:t>
            </a:r>
            <a:r>
              <a:rPr lang="en-US" sz="3600" i="1" dirty="0" err="1" smtClean="0">
                <a:solidFill>
                  <a:srgbClr val="275393"/>
                </a:solidFill>
              </a:rPr>
              <a:t>najdeš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ji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na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konci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své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paže</a:t>
            </a:r>
            <a:endParaRPr lang="en-US" sz="3600" i="1" dirty="0">
              <a:solidFill>
                <a:srgbClr val="27539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336" y="3429000"/>
            <a:ext cx="1219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35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 descr="caim_crop_transparency-96b4d2837b70acc45599ecc1e846e35b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951" y="2518277"/>
            <a:ext cx="3230008" cy="18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79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4" name="Textplatzhalter 1"/>
          <p:cNvSpPr txBox="1">
            <a:spLocks/>
          </p:cNvSpPr>
          <p:nvPr/>
        </p:nvSpPr>
        <p:spPr bwMode="gray">
          <a:xfrm>
            <a:off x="1618159" y="2262974"/>
            <a:ext cx="6554241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b="1">
                <a:solidFill>
                  <a:schemeClr val="bg1"/>
                </a:solidFill>
              </a:defRPr>
            </a:lvl1pPr>
            <a:lvl2pPr marL="719138" indent="-27305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/>
            </a:lvl2pPr>
            <a:lvl3pPr marL="1168400" indent="-269875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/>
            </a:lvl3pPr>
            <a:lvl4pPr marL="1616075" indent="-268288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/>
            </a:lvl4pPr>
            <a:lvl5pPr marL="2058988" indent="-263525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5pPr>
            <a:lvl6pPr marL="25161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6pPr>
            <a:lvl7pPr marL="29733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7pPr>
            <a:lvl8pPr marL="34305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8pPr>
            <a:lvl9pPr marL="38877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9pPr>
          </a:lstStyle>
          <a:p>
            <a:r>
              <a:rPr lang="cs-CZ" b="0" dirty="0" smtClean="0">
                <a:solidFill>
                  <a:srgbClr val="275393"/>
                </a:solidFill>
              </a:rPr>
              <a:t>Energie do startu od čerstvého interim </a:t>
            </a:r>
            <a:r>
              <a:rPr lang="cs-CZ" b="0" dirty="0" err="1" smtClean="0">
                <a:solidFill>
                  <a:srgbClr val="275393"/>
                </a:solidFill>
              </a:rPr>
              <a:t>managera</a:t>
            </a:r>
            <a:r>
              <a:rPr lang="cs-CZ" b="0" dirty="0" smtClean="0">
                <a:solidFill>
                  <a:srgbClr val="275393"/>
                </a:solidFill>
              </a:rPr>
              <a:t> – Tomáš Rybička</a:t>
            </a:r>
            <a:endParaRPr lang="de-AT" b="0" dirty="0">
              <a:solidFill>
                <a:srgbClr val="275393"/>
              </a:solidFill>
            </a:endParaRPr>
          </a:p>
        </p:txBody>
      </p:sp>
      <p:sp>
        <p:nvSpPr>
          <p:cNvPr id="55" name="Textplatzhalter 2"/>
          <p:cNvSpPr txBox="1">
            <a:spLocks/>
          </p:cNvSpPr>
          <p:nvPr/>
        </p:nvSpPr>
        <p:spPr bwMode="gray">
          <a:xfrm>
            <a:off x="827584" y="2262974"/>
            <a:ext cx="581025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b="1">
                <a:solidFill>
                  <a:schemeClr val="bg1"/>
                </a:solidFill>
              </a:defRPr>
            </a:lvl1pPr>
            <a:lvl2pPr marL="719138" indent="-27305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/>
            </a:lvl2pPr>
            <a:lvl3pPr marL="1168400" indent="-269875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/>
            </a:lvl3pPr>
            <a:lvl4pPr marL="1616075" indent="-268288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/>
            </a:lvl4pPr>
            <a:lvl5pPr marL="2058988" indent="-263525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5pPr>
            <a:lvl6pPr marL="25161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6pPr>
            <a:lvl7pPr marL="29733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7pPr>
            <a:lvl8pPr marL="34305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8pPr>
            <a:lvl9pPr marL="3887788" indent="-263525" fontAlgn="base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/>
            </a:lvl9pPr>
          </a:lstStyle>
          <a:p>
            <a:r>
              <a:rPr lang="de-AT" b="0" dirty="0">
                <a:solidFill>
                  <a:srgbClr val="275393"/>
                </a:solidFill>
              </a:rPr>
              <a:t>1</a:t>
            </a:r>
          </a:p>
        </p:txBody>
      </p:sp>
      <p:sp>
        <p:nvSpPr>
          <p:cNvPr id="56" name="Textplatzhalter 5"/>
          <p:cNvSpPr txBox="1">
            <a:spLocks/>
          </p:cNvSpPr>
          <p:nvPr/>
        </p:nvSpPr>
        <p:spPr bwMode="gray">
          <a:xfrm>
            <a:off x="1618159" y="3760893"/>
            <a:ext cx="6554241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Pohled z druhé strany – Blake </a:t>
            </a:r>
            <a:r>
              <a:rPr kumimoji="0" lang="cs-CZ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Wittman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,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cs-CZ" sz="1800" b="0" i="0" u="none" strike="noStrike" kern="0" cap="none" spc="0" normalizeH="0" noProof="0" dirty="0" err="1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Lime&amp;Tonic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7" name="Textplatzhalter 6"/>
          <p:cNvSpPr txBox="1">
            <a:spLocks/>
          </p:cNvSpPr>
          <p:nvPr/>
        </p:nvSpPr>
        <p:spPr bwMode="gray">
          <a:xfrm>
            <a:off x="827584" y="3760893"/>
            <a:ext cx="581025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de-AT" sz="1800" b="0" i="0" u="none" strike="noStrike" kern="0" cap="none" spc="0" normalizeH="0" baseline="0" noProof="0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2" name="Textplatzhalter 11"/>
          <p:cNvSpPr txBox="1">
            <a:spLocks/>
          </p:cNvSpPr>
          <p:nvPr/>
        </p:nvSpPr>
        <p:spPr bwMode="gray">
          <a:xfrm>
            <a:off x="1618159" y="3038045"/>
            <a:ext cx="6554241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0000"/>
              <a:buFont typeface="Arial" charset="0"/>
              <a:buNone/>
              <a:tabLst/>
              <a:defRPr/>
            </a:pPr>
            <a:r>
              <a:rPr lang="cs-CZ" b="0" kern="0" dirty="0" smtClean="0">
                <a:solidFill>
                  <a:srgbClr val="275393"/>
                </a:solidFill>
              </a:rPr>
              <a:t>Rady a doporučení od zkušeného interim </a:t>
            </a:r>
            <a:r>
              <a:rPr lang="cs-CZ" b="0" kern="0" dirty="0" err="1" smtClean="0">
                <a:solidFill>
                  <a:srgbClr val="275393"/>
                </a:solidFill>
              </a:rPr>
              <a:t>managera</a:t>
            </a:r>
            <a:r>
              <a:rPr lang="cs-CZ" b="0" kern="0" dirty="0" smtClean="0">
                <a:solidFill>
                  <a:srgbClr val="275393"/>
                </a:solidFill>
              </a:rPr>
              <a:t> – Petr </a:t>
            </a:r>
            <a:r>
              <a:rPr lang="cs-CZ" b="0" kern="0" dirty="0" err="1" smtClean="0">
                <a:solidFill>
                  <a:srgbClr val="275393"/>
                </a:solidFill>
              </a:rPr>
              <a:t>Karkovský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</a:endParaRPr>
          </a:p>
        </p:txBody>
      </p:sp>
      <p:sp>
        <p:nvSpPr>
          <p:cNvPr id="63" name="Textplatzhalter 12"/>
          <p:cNvSpPr txBox="1">
            <a:spLocks/>
          </p:cNvSpPr>
          <p:nvPr/>
        </p:nvSpPr>
        <p:spPr bwMode="gray">
          <a:xfrm>
            <a:off x="827584" y="3038045"/>
            <a:ext cx="581025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de-AT" sz="1800" b="0" i="0" u="none" strike="noStrike" kern="0" cap="none" spc="0" normalizeH="0" baseline="0" noProof="0" smtClean="0">
                <a:ln>
                  <a:noFill/>
                </a:ln>
                <a:solidFill>
                  <a:srgbClr val="275393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Textplatzhalter 5"/>
          <p:cNvSpPr txBox="1">
            <a:spLocks/>
          </p:cNvSpPr>
          <p:nvPr/>
        </p:nvSpPr>
        <p:spPr bwMode="gray">
          <a:xfrm>
            <a:off x="1619891" y="4472917"/>
            <a:ext cx="6554241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 eaLnBrk="1" hangingPunct="1">
              <a:buClr>
                <a:srgbClr val="336699"/>
              </a:buClr>
              <a:defRPr/>
            </a:pPr>
            <a:r>
              <a:rPr lang="cs-CZ" b="0" kern="0" dirty="0">
                <a:solidFill>
                  <a:srgbClr val="275393"/>
                </a:solidFill>
              </a:rPr>
              <a:t>Pohled z druhé strany – </a:t>
            </a:r>
            <a:r>
              <a:rPr lang="cs-CZ" b="0" kern="0" dirty="0" smtClean="0">
                <a:solidFill>
                  <a:srgbClr val="275393"/>
                </a:solidFill>
              </a:rPr>
              <a:t>Ladislav Šulc, </a:t>
            </a:r>
            <a:r>
              <a:rPr lang="cs-CZ" b="0" kern="0" dirty="0" err="1" smtClean="0">
                <a:solidFill>
                  <a:srgbClr val="275393"/>
                </a:solidFill>
              </a:rPr>
              <a:t>Aries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</a:endParaRPr>
          </a:p>
        </p:txBody>
      </p:sp>
      <p:sp>
        <p:nvSpPr>
          <p:cNvPr id="10" name="Textplatzhalter 6"/>
          <p:cNvSpPr txBox="1">
            <a:spLocks/>
          </p:cNvSpPr>
          <p:nvPr/>
        </p:nvSpPr>
        <p:spPr bwMode="gray">
          <a:xfrm>
            <a:off x="829316" y="4472917"/>
            <a:ext cx="581025" cy="581025"/>
          </a:xfrm>
          <a:prstGeom prst="rect">
            <a:avLst/>
          </a:prstGeom>
          <a:noFill/>
          <a:ln>
            <a:solidFill>
              <a:srgbClr val="FFFFFF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None/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9138" indent="-27305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600" b="1">
                <a:solidFill>
                  <a:schemeClr val="tx1"/>
                </a:solidFill>
                <a:latin typeface="+mn-lt"/>
              </a:defRPr>
            </a:lvl2pPr>
            <a:lvl3pPr marL="1168400" indent="-26987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500" b="1">
                <a:solidFill>
                  <a:schemeClr val="tx1"/>
                </a:solidFill>
                <a:latin typeface="+mn-lt"/>
              </a:defRPr>
            </a:lvl3pPr>
            <a:lvl4pPr marL="1616075" indent="-268288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400" b="1">
                <a:solidFill>
                  <a:schemeClr val="tx1"/>
                </a:solidFill>
                <a:latin typeface="+mn-lt"/>
              </a:defRPr>
            </a:lvl4pPr>
            <a:lvl5pPr marL="2058988" indent="-26352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5pPr>
            <a:lvl6pPr marL="25161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6pPr>
            <a:lvl7pPr marL="29733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7pPr>
            <a:lvl8pPr marL="34305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8pPr>
            <a:lvl9pPr marL="3887788" indent="-263525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▲"/>
              <a:defRPr sz="1300" b="1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0000"/>
              <a:buFont typeface="Arial" charset="0"/>
              <a:buNone/>
              <a:tabLst/>
              <a:defRPr/>
            </a:pPr>
            <a:r>
              <a:rPr lang="de-AT" b="0" kern="0" noProof="0" dirty="0" smtClean="0">
                <a:solidFill>
                  <a:srgbClr val="275393"/>
                </a:solidFill>
              </a:rPr>
              <a:t>4</a:t>
            </a:r>
            <a:endParaRPr kumimoji="0" lang="de-AT" sz="1800" b="0" i="0" u="none" strike="noStrike" kern="0" cap="none" spc="0" normalizeH="0" baseline="0" noProof="0" dirty="0" smtClean="0">
              <a:ln>
                <a:noFill/>
              </a:ln>
              <a:solidFill>
                <a:srgbClr val="27539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5650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36088" y="2593609"/>
            <a:ext cx="5138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275393"/>
                </a:solidFill>
              </a:rPr>
              <a:t>Když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jsem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byl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malý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kluk</a:t>
            </a:r>
            <a:r>
              <a:rPr lang="en-US" sz="3600" i="1" dirty="0" smtClean="0">
                <a:solidFill>
                  <a:srgbClr val="275393"/>
                </a:solidFill>
              </a:rPr>
              <a:t> …</a:t>
            </a:r>
            <a:endParaRPr lang="en-US" sz="3600" i="1" dirty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941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 txBox="1">
            <a:spLocks/>
          </p:cNvSpPr>
          <p:nvPr/>
        </p:nvSpPr>
        <p:spPr>
          <a:xfrm>
            <a:off x="335793" y="1566595"/>
            <a:ext cx="5334259" cy="37004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3"/>
              </a:buClr>
              <a:buNone/>
            </a:pP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INTERIM MANAGER</a:t>
            </a:r>
          </a:p>
          <a:p>
            <a:pPr>
              <a:buClr>
                <a:schemeClr val="accent3"/>
              </a:buClr>
            </a:pPr>
            <a:endParaRPr lang="en-US" sz="2000" dirty="0">
              <a:solidFill>
                <a:srgbClr val="275393"/>
              </a:solidFill>
              <a:latin typeface="Arial"/>
              <a:cs typeface="Arial"/>
            </a:endParaRPr>
          </a:p>
          <a:p>
            <a:pPr>
              <a:buClr>
                <a:schemeClr val="accent3"/>
              </a:buClr>
            </a:pP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Xerox – Finance Manager CZ</a:t>
            </a:r>
            <a:r>
              <a:rPr lang="en-US" sz="2000" dirty="0">
                <a:solidFill>
                  <a:srgbClr val="275393"/>
                </a:solidFill>
                <a:latin typeface="Arial"/>
                <a:cs typeface="Arial"/>
              </a:rPr>
              <a:t>&amp;SK</a:t>
            </a:r>
          </a:p>
          <a:p>
            <a:pPr>
              <a:buClr>
                <a:schemeClr val="accent3"/>
              </a:buClr>
            </a:pP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Pfizer - Business Finance</a:t>
            </a:r>
          </a:p>
          <a:p>
            <a:pPr>
              <a:buClr>
                <a:schemeClr val="accent3"/>
              </a:buClr>
            </a:pP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Pfizer – Shared Service Centrum</a:t>
            </a:r>
            <a:endParaRPr lang="en-US" sz="2000" dirty="0">
              <a:solidFill>
                <a:srgbClr val="275393"/>
              </a:solidFill>
              <a:latin typeface="Arial"/>
              <a:cs typeface="Arial"/>
            </a:endParaRPr>
          </a:p>
          <a:p>
            <a:pPr>
              <a:buClr>
                <a:schemeClr val="accent3"/>
              </a:buClr>
            </a:pPr>
            <a:r>
              <a:rPr lang="en-US" sz="2000" dirty="0">
                <a:solidFill>
                  <a:srgbClr val="275393"/>
                </a:solidFill>
                <a:latin typeface="Arial"/>
                <a:cs typeface="Arial"/>
              </a:rPr>
              <a:t>T-Mobile </a:t>
            </a: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- Management Reporting</a:t>
            </a:r>
            <a:endParaRPr lang="en-US" sz="2000" dirty="0">
              <a:solidFill>
                <a:srgbClr val="275393"/>
              </a:solidFill>
              <a:latin typeface="Arial"/>
              <a:cs typeface="Arial"/>
            </a:endParaRPr>
          </a:p>
          <a:p>
            <a:pPr>
              <a:buClr>
                <a:schemeClr val="accent3"/>
              </a:buClr>
            </a:pPr>
            <a:r>
              <a:rPr lang="en-US" sz="2000" dirty="0">
                <a:solidFill>
                  <a:srgbClr val="275393"/>
                </a:solidFill>
                <a:latin typeface="Arial"/>
                <a:cs typeface="Arial"/>
              </a:rPr>
              <a:t>Philip Morris – </a:t>
            </a: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Management Reporting and Planning, Treasury</a:t>
            </a:r>
          </a:p>
          <a:p>
            <a:pPr>
              <a:buClr>
                <a:schemeClr val="accent3"/>
              </a:buClr>
            </a:pPr>
            <a:endParaRPr lang="en-US" sz="2000" dirty="0">
              <a:solidFill>
                <a:srgbClr val="275393"/>
              </a:solidFill>
              <a:latin typeface="Arial"/>
              <a:cs typeface="Arial"/>
            </a:endParaRPr>
          </a:p>
          <a:p>
            <a:pPr>
              <a:buClr>
                <a:schemeClr val="accent3"/>
              </a:buClr>
            </a:pPr>
            <a:r>
              <a:rPr lang="en-US" sz="2000" dirty="0">
                <a:solidFill>
                  <a:srgbClr val="275393"/>
                </a:solidFill>
                <a:latin typeface="Arial"/>
                <a:cs typeface="Arial"/>
              </a:rPr>
              <a:t>VŠE </a:t>
            </a:r>
            <a:r>
              <a:rPr lang="en-US" sz="2000" dirty="0" err="1">
                <a:solidFill>
                  <a:srgbClr val="275393"/>
                </a:solidFill>
                <a:latin typeface="Arial"/>
                <a:cs typeface="Arial"/>
              </a:rPr>
              <a:t>Praha</a:t>
            </a:r>
            <a:r>
              <a:rPr lang="en-US" sz="2000" dirty="0">
                <a:solidFill>
                  <a:srgbClr val="275393"/>
                </a:solidFill>
                <a:latin typeface="Arial"/>
                <a:cs typeface="Arial"/>
              </a:rPr>
              <a:t>, ACCA, Lean Six </a:t>
            </a:r>
            <a:r>
              <a:rPr lang="en-US" sz="2000" dirty="0" smtClean="0">
                <a:solidFill>
                  <a:srgbClr val="275393"/>
                </a:solidFill>
                <a:latin typeface="Arial"/>
                <a:cs typeface="Arial"/>
              </a:rPr>
              <a:t>Sigma</a:t>
            </a:r>
            <a:endParaRPr lang="en-US" sz="2000" dirty="0">
              <a:solidFill>
                <a:srgbClr val="275393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>
                <a:solidFill>
                  <a:srgbClr val="275393"/>
                </a:solidFill>
              </a:rPr>
              <a:t>4</a:t>
            </a:fld>
            <a:endParaRPr lang="en-US">
              <a:solidFill>
                <a:srgbClr val="275393"/>
              </a:solidFill>
            </a:endParaRPr>
          </a:p>
        </p:txBody>
      </p:sp>
      <p:pic>
        <p:nvPicPr>
          <p:cNvPr id="9" name="Picture 8" descr="fm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8" y="6119709"/>
            <a:ext cx="668438" cy="393041"/>
          </a:xfrm>
          <a:prstGeom prst="rect">
            <a:avLst/>
          </a:prstGeom>
        </p:spPr>
      </p:pic>
      <p:pic>
        <p:nvPicPr>
          <p:cNvPr id="10" name="Picture Placeholder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22"/>
          <a:stretch/>
        </p:blipFill>
        <p:spPr>
          <a:xfrm flipH="1">
            <a:off x="6392862" y="1566595"/>
            <a:ext cx="2127223" cy="323432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897792" y="5138723"/>
            <a:ext cx="3116356" cy="855639"/>
            <a:chOff x="1983517" y="3205290"/>
            <a:chExt cx="3749802" cy="745416"/>
          </a:xfrm>
        </p:grpSpPr>
        <p:sp>
          <p:nvSpPr>
            <p:cNvPr id="14" name="Rectangle 13"/>
            <p:cNvSpPr/>
            <p:nvPr/>
          </p:nvSpPr>
          <p:spPr>
            <a:xfrm>
              <a:off x="1983517" y="3205290"/>
              <a:ext cx="3749802" cy="74541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1983517" y="3205290"/>
              <a:ext cx="3749802" cy="745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err="1" smtClean="0">
                  <a:solidFill>
                    <a:srgbClr val="275393"/>
                  </a:solidFill>
                  <a:latin typeface="Arial"/>
                </a:rPr>
                <a:t>Tomáš</a:t>
              </a:r>
              <a:r>
                <a:rPr lang="en-US" sz="2000" kern="1200" dirty="0" smtClean="0">
                  <a:solidFill>
                    <a:srgbClr val="275393"/>
                  </a:solidFill>
                  <a:latin typeface="Arial"/>
                </a:rPr>
                <a:t> </a:t>
              </a:r>
              <a:r>
                <a:rPr lang="en-US" sz="2000" kern="1200" dirty="0" err="1" smtClean="0">
                  <a:solidFill>
                    <a:srgbClr val="275393"/>
                  </a:solidFill>
                  <a:latin typeface="Arial"/>
                </a:rPr>
                <a:t>Rybička</a:t>
              </a:r>
              <a:endParaRPr lang="en-US" sz="2000" kern="1200" dirty="0" smtClean="0">
                <a:solidFill>
                  <a:srgbClr val="275393"/>
                </a:solidFill>
                <a:latin typeface="Arial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rgbClr val="275393"/>
                  </a:solidFill>
                  <a:latin typeface="Arial"/>
                </a:rPr>
                <a:t>724 836 919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 smtClean="0">
                <a:solidFill>
                  <a:srgbClr val="275393"/>
                </a:solidFill>
                <a:latin typeface="Arial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err="1" smtClean="0">
                  <a:solidFill>
                    <a:srgbClr val="275393"/>
                  </a:solidFill>
                  <a:latin typeface="Arial"/>
                </a:rPr>
                <a:t>www.financnimanager.cz</a:t>
              </a:r>
              <a:endParaRPr lang="en-US" sz="2000" kern="1200" dirty="0">
                <a:solidFill>
                  <a:srgbClr val="275393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70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04248" y="2593609"/>
            <a:ext cx="3002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err="1">
                <a:solidFill>
                  <a:srgbClr val="275393"/>
                </a:solidFill>
              </a:rPr>
              <a:t>m</a:t>
            </a:r>
            <a:r>
              <a:rPr lang="en-US" sz="3600" i="1" dirty="0" err="1" smtClean="0">
                <a:solidFill>
                  <a:srgbClr val="275393"/>
                </a:solidFill>
              </a:rPr>
              <a:t>usíte</a:t>
            </a:r>
            <a:r>
              <a:rPr lang="en-US" sz="3600" i="1" dirty="0" smtClean="0">
                <a:solidFill>
                  <a:srgbClr val="275393"/>
                </a:solidFill>
              </a:rPr>
              <a:t> to </a:t>
            </a:r>
            <a:r>
              <a:rPr lang="en-US" sz="3600" i="1" dirty="0" err="1" smtClean="0">
                <a:solidFill>
                  <a:srgbClr val="275393"/>
                </a:solidFill>
              </a:rPr>
              <a:t>chtít</a:t>
            </a:r>
            <a:endParaRPr lang="en-US" sz="3600" i="1" dirty="0">
              <a:solidFill>
                <a:srgbClr val="27539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8577" y="1465347"/>
            <a:ext cx="3998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275393"/>
                </a:solidFill>
              </a:rPr>
              <a:t>zkusím</a:t>
            </a:r>
            <a:r>
              <a:rPr lang="en-US" sz="3600" i="1" dirty="0" smtClean="0">
                <a:solidFill>
                  <a:srgbClr val="275393"/>
                </a:solidFill>
              </a:rPr>
              <a:t> to a </a:t>
            </a:r>
            <a:r>
              <a:rPr lang="en-US" sz="3600" i="1" dirty="0" err="1" smtClean="0">
                <a:solidFill>
                  <a:srgbClr val="275393"/>
                </a:solidFill>
              </a:rPr>
              <a:t>uvidíme</a:t>
            </a:r>
            <a:endParaRPr lang="en-US" sz="3600" i="1" dirty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94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7446" y="1033119"/>
            <a:ext cx="828450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0"/>
              </a:spcAft>
            </a:pPr>
            <a:r>
              <a:rPr lang="en-US" sz="3200" i="1" dirty="0" smtClean="0">
                <a:solidFill>
                  <a:srgbClr val="275393"/>
                </a:solidFill>
              </a:rPr>
              <a:t>VIZE – </a:t>
            </a:r>
            <a:r>
              <a:rPr lang="en-US" sz="3200" i="1" dirty="0" err="1" smtClean="0">
                <a:solidFill>
                  <a:srgbClr val="275393"/>
                </a:solidFill>
              </a:rPr>
              <a:t>kam</a:t>
            </a:r>
            <a:r>
              <a:rPr lang="en-US" sz="3200" i="1" dirty="0" smtClean="0">
                <a:solidFill>
                  <a:srgbClr val="275393"/>
                </a:solidFill>
              </a:rPr>
              <a:t> se </a:t>
            </a:r>
            <a:r>
              <a:rPr lang="en-US" sz="3200" i="1" dirty="0" err="1" smtClean="0">
                <a:solidFill>
                  <a:srgbClr val="275393"/>
                </a:solidFill>
              </a:rPr>
              <a:t>chci</a:t>
            </a:r>
            <a:r>
              <a:rPr lang="en-US" sz="3200" i="1" dirty="0" smtClean="0">
                <a:solidFill>
                  <a:srgbClr val="275393"/>
                </a:solidFill>
              </a:rPr>
              <a:t> </a:t>
            </a:r>
            <a:r>
              <a:rPr lang="en-US" sz="3200" i="1" dirty="0" err="1" smtClean="0">
                <a:solidFill>
                  <a:srgbClr val="275393"/>
                </a:solidFill>
              </a:rPr>
              <a:t>dostat</a:t>
            </a:r>
            <a:r>
              <a:rPr lang="en-US" sz="3200" i="1" dirty="0" smtClean="0">
                <a:solidFill>
                  <a:srgbClr val="275393"/>
                </a:solidFill>
              </a:rPr>
              <a:t> a </a:t>
            </a:r>
            <a:r>
              <a:rPr lang="en-US" sz="3200" i="1" dirty="0" err="1" smtClean="0">
                <a:solidFill>
                  <a:srgbClr val="275393"/>
                </a:solidFill>
              </a:rPr>
              <a:t>proč</a:t>
            </a:r>
            <a:r>
              <a:rPr lang="en-US" sz="3200" i="1" dirty="0" smtClean="0">
                <a:solidFill>
                  <a:srgbClr val="275393"/>
                </a:solidFill>
              </a:rPr>
              <a:t>?</a:t>
            </a:r>
          </a:p>
          <a:p>
            <a:pPr algn="r">
              <a:spcAft>
                <a:spcPts val="6000"/>
              </a:spcAft>
            </a:pPr>
            <a:r>
              <a:rPr lang="en-US" sz="3200" i="1" dirty="0" err="1" smtClean="0">
                <a:solidFill>
                  <a:srgbClr val="275393"/>
                </a:solidFill>
              </a:rPr>
              <a:t>Jak</a:t>
            </a:r>
            <a:r>
              <a:rPr lang="en-US" sz="3200" i="1" dirty="0" smtClean="0">
                <a:solidFill>
                  <a:srgbClr val="275393"/>
                </a:solidFill>
              </a:rPr>
              <a:t> se tam </a:t>
            </a:r>
            <a:r>
              <a:rPr lang="en-US" sz="3200" i="1" dirty="0" err="1" smtClean="0">
                <a:solidFill>
                  <a:srgbClr val="275393"/>
                </a:solidFill>
              </a:rPr>
              <a:t>dostanu</a:t>
            </a:r>
            <a:r>
              <a:rPr lang="en-US" sz="3200" i="1" dirty="0" smtClean="0">
                <a:solidFill>
                  <a:srgbClr val="275393"/>
                </a:solidFill>
              </a:rPr>
              <a:t>?</a:t>
            </a:r>
          </a:p>
          <a:p>
            <a:pPr algn="ctr">
              <a:spcAft>
                <a:spcPts val="6000"/>
              </a:spcAft>
            </a:pPr>
            <a:r>
              <a:rPr lang="en-US" sz="3200" i="1" dirty="0" err="1" smtClean="0">
                <a:solidFill>
                  <a:srgbClr val="275393"/>
                </a:solidFill>
              </a:rPr>
              <a:t>Kdo</a:t>
            </a:r>
            <a:r>
              <a:rPr lang="en-US" sz="3200" i="1" dirty="0" smtClean="0">
                <a:solidFill>
                  <a:srgbClr val="275393"/>
                </a:solidFill>
              </a:rPr>
              <a:t> </a:t>
            </a:r>
            <a:r>
              <a:rPr lang="en-US" sz="3200" i="1" dirty="0" err="1" smtClean="0">
                <a:solidFill>
                  <a:srgbClr val="275393"/>
                </a:solidFill>
              </a:rPr>
              <a:t>jsou</a:t>
            </a:r>
            <a:r>
              <a:rPr lang="en-US" sz="3200" i="1" dirty="0" smtClean="0">
                <a:solidFill>
                  <a:srgbClr val="275393"/>
                </a:solidFill>
              </a:rPr>
              <a:t> </a:t>
            </a:r>
            <a:r>
              <a:rPr lang="en-US" sz="3200" i="1" dirty="0" err="1" smtClean="0">
                <a:solidFill>
                  <a:srgbClr val="275393"/>
                </a:solidFill>
              </a:rPr>
              <a:t>mí</a:t>
            </a:r>
            <a:r>
              <a:rPr lang="en-US" sz="3200" i="1" dirty="0" smtClean="0">
                <a:solidFill>
                  <a:srgbClr val="275393"/>
                </a:solidFill>
              </a:rPr>
              <a:t> </a:t>
            </a:r>
            <a:r>
              <a:rPr lang="en-US" sz="3200" i="1" dirty="0" err="1" smtClean="0">
                <a:solidFill>
                  <a:srgbClr val="275393"/>
                </a:solidFill>
              </a:rPr>
              <a:t>zákazníci</a:t>
            </a:r>
            <a:r>
              <a:rPr lang="en-US" sz="3200" i="1" dirty="0" smtClean="0">
                <a:solidFill>
                  <a:srgbClr val="275393"/>
                </a:solidFill>
              </a:rPr>
              <a:t>?</a:t>
            </a:r>
          </a:p>
          <a:p>
            <a:pPr>
              <a:spcAft>
                <a:spcPts val="6000"/>
              </a:spcAft>
            </a:pPr>
            <a:r>
              <a:rPr lang="en-US" sz="3200" i="1" dirty="0" err="1" smtClean="0">
                <a:solidFill>
                  <a:srgbClr val="275393"/>
                </a:solidFill>
              </a:rPr>
              <a:t>Jak</a:t>
            </a:r>
            <a:r>
              <a:rPr lang="en-US" sz="3200" i="1" dirty="0" smtClean="0">
                <a:solidFill>
                  <a:srgbClr val="275393"/>
                </a:solidFill>
              </a:rPr>
              <a:t> a </a:t>
            </a:r>
            <a:r>
              <a:rPr lang="en-US" sz="3200" i="1" dirty="0" err="1" smtClean="0">
                <a:solidFill>
                  <a:srgbClr val="275393"/>
                </a:solidFill>
              </a:rPr>
              <a:t>čím</a:t>
            </a:r>
            <a:r>
              <a:rPr lang="en-US" sz="3200" i="1" dirty="0" smtClean="0">
                <a:solidFill>
                  <a:srgbClr val="275393"/>
                </a:solidFill>
              </a:rPr>
              <a:t> je </a:t>
            </a:r>
            <a:r>
              <a:rPr lang="en-US" sz="3200" i="1" dirty="0" err="1" smtClean="0">
                <a:solidFill>
                  <a:srgbClr val="275393"/>
                </a:solidFill>
              </a:rPr>
              <a:t>oslovím</a:t>
            </a:r>
            <a:r>
              <a:rPr lang="en-US" sz="3200" i="1" dirty="0" smtClean="0">
                <a:solidFill>
                  <a:srgbClr val="275393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6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7446" y="2292257"/>
            <a:ext cx="8284502" cy="423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400" i="1" dirty="0" smtClean="0">
                <a:solidFill>
                  <a:srgbClr val="275393"/>
                </a:solidFill>
              </a:rPr>
              <a:t>JKM, </a:t>
            </a:r>
            <a:r>
              <a:rPr lang="en-US" sz="2400" i="1" dirty="0" err="1" smtClean="0">
                <a:solidFill>
                  <a:srgbClr val="275393"/>
                </a:solidFill>
              </a:rPr>
              <a:t>nastavení</a:t>
            </a:r>
            <a:r>
              <a:rPr lang="en-US" sz="2400" i="1" dirty="0" smtClean="0">
                <a:solidFill>
                  <a:srgbClr val="275393"/>
                </a:solidFill>
              </a:rPr>
              <a:t> </a:t>
            </a:r>
            <a:r>
              <a:rPr lang="en-US" sz="2400" i="1" dirty="0" err="1" smtClean="0">
                <a:solidFill>
                  <a:srgbClr val="275393"/>
                </a:solidFill>
              </a:rPr>
              <a:t>plateb</a:t>
            </a:r>
            <a:r>
              <a:rPr lang="en-US" sz="2400" i="1" dirty="0" smtClean="0">
                <a:solidFill>
                  <a:srgbClr val="275393"/>
                </a:solidFill>
              </a:rPr>
              <a:t> ZP, SP</a:t>
            </a:r>
          </a:p>
          <a:p>
            <a:pPr algn="ctr">
              <a:spcAft>
                <a:spcPts val="3000"/>
              </a:spcAft>
            </a:pPr>
            <a:r>
              <a:rPr lang="en-US" sz="2400" i="1" dirty="0" err="1" smtClean="0">
                <a:solidFill>
                  <a:srgbClr val="275393"/>
                </a:solidFill>
              </a:rPr>
              <a:t>barvy</a:t>
            </a:r>
            <a:r>
              <a:rPr lang="en-US" sz="2400" i="1" dirty="0" smtClean="0">
                <a:solidFill>
                  <a:srgbClr val="275393"/>
                </a:solidFill>
              </a:rPr>
              <a:t>, logo, </a:t>
            </a:r>
            <a:r>
              <a:rPr lang="en-US" sz="2400" i="1" dirty="0" err="1" smtClean="0">
                <a:solidFill>
                  <a:srgbClr val="275393"/>
                </a:solidFill>
              </a:rPr>
              <a:t>fonty</a:t>
            </a:r>
            <a:endParaRPr lang="en-US" sz="2400" i="1" dirty="0" smtClean="0">
              <a:solidFill>
                <a:srgbClr val="275393"/>
              </a:solidFill>
            </a:endParaRPr>
          </a:p>
          <a:p>
            <a:pPr>
              <a:spcAft>
                <a:spcPts val="3000"/>
              </a:spcAft>
            </a:pPr>
            <a:r>
              <a:rPr lang="en-US" sz="2400" i="1" dirty="0" smtClean="0">
                <a:solidFill>
                  <a:srgbClr val="275393"/>
                </a:solidFill>
              </a:rPr>
              <a:t>		Web</a:t>
            </a:r>
          </a:p>
          <a:p>
            <a:pPr algn="r">
              <a:spcAft>
                <a:spcPts val="3000"/>
              </a:spcAft>
            </a:pPr>
            <a:r>
              <a:rPr lang="en-US" sz="2400" i="1" dirty="0" err="1" smtClean="0">
                <a:solidFill>
                  <a:srgbClr val="275393"/>
                </a:solidFill>
              </a:rPr>
              <a:t>Nabídka</a:t>
            </a:r>
            <a:r>
              <a:rPr lang="en-US" sz="2400" i="1" dirty="0" smtClean="0">
                <a:solidFill>
                  <a:srgbClr val="275393"/>
                </a:solidFill>
              </a:rPr>
              <a:t>, </a:t>
            </a:r>
            <a:r>
              <a:rPr lang="en-US" sz="2400" i="1" dirty="0" err="1" smtClean="0">
                <a:solidFill>
                  <a:srgbClr val="275393"/>
                </a:solidFill>
              </a:rPr>
              <a:t>smlouvy</a:t>
            </a:r>
            <a:r>
              <a:rPr lang="en-US" sz="2400" i="1" dirty="0" smtClean="0">
                <a:solidFill>
                  <a:srgbClr val="275393"/>
                </a:solidFill>
              </a:rPr>
              <a:t>, </a:t>
            </a:r>
            <a:r>
              <a:rPr lang="en-US" sz="2400" i="1" dirty="0" err="1" smtClean="0">
                <a:solidFill>
                  <a:srgbClr val="275393"/>
                </a:solidFill>
              </a:rPr>
              <a:t>faktura</a:t>
            </a:r>
            <a:r>
              <a:rPr lang="en-US" sz="2400" i="1" dirty="0">
                <a:solidFill>
                  <a:srgbClr val="275393"/>
                </a:solidFill>
              </a:rPr>
              <a:t>, </a:t>
            </a:r>
            <a:r>
              <a:rPr lang="en-US" sz="2400" i="1" dirty="0" err="1" smtClean="0">
                <a:solidFill>
                  <a:srgbClr val="275393"/>
                </a:solidFill>
              </a:rPr>
              <a:t>vizitky</a:t>
            </a:r>
            <a:endParaRPr lang="en-US" sz="2400" i="1" dirty="0" smtClean="0">
              <a:solidFill>
                <a:srgbClr val="275393"/>
              </a:solidFill>
            </a:endParaRPr>
          </a:p>
          <a:p>
            <a:pPr>
              <a:spcAft>
                <a:spcPts val="3000"/>
              </a:spcAft>
            </a:pPr>
            <a:r>
              <a:rPr lang="en-US" sz="2400" i="1" dirty="0" smtClean="0">
                <a:solidFill>
                  <a:srgbClr val="275393"/>
                </a:solidFill>
              </a:rPr>
              <a:t>Cash Flow Forecast</a:t>
            </a:r>
          </a:p>
          <a:p>
            <a:pPr algn="ctr">
              <a:spcAft>
                <a:spcPts val="3000"/>
              </a:spcAft>
            </a:pPr>
            <a:r>
              <a:rPr lang="en-US" sz="2400" i="1" dirty="0" err="1" smtClean="0">
                <a:solidFill>
                  <a:srgbClr val="275393"/>
                </a:solidFill>
              </a:rPr>
              <a:t>Cenový</a:t>
            </a:r>
            <a:r>
              <a:rPr lang="en-US" sz="2400" i="1" dirty="0" smtClean="0">
                <a:solidFill>
                  <a:srgbClr val="275393"/>
                </a:solidFill>
              </a:rPr>
              <a:t>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477" y="1011616"/>
            <a:ext cx="7081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275393"/>
                </a:solidFill>
              </a:rPr>
              <a:t>Založit podnikání je </a:t>
            </a:r>
            <a:r>
              <a:rPr lang="en-US" sz="2800" i="1" dirty="0" err="1">
                <a:solidFill>
                  <a:srgbClr val="275393"/>
                </a:solidFill>
              </a:rPr>
              <a:t>poté</a:t>
            </a:r>
            <a:r>
              <a:rPr lang="en-US" sz="2800" i="1" dirty="0">
                <a:solidFill>
                  <a:srgbClr val="275393"/>
                </a:solidFill>
              </a:rPr>
              <a:t> </a:t>
            </a:r>
            <a:r>
              <a:rPr lang="en-US" sz="2800" i="1" dirty="0" err="1">
                <a:solidFill>
                  <a:srgbClr val="275393"/>
                </a:solidFill>
              </a:rPr>
              <a:t>už</a:t>
            </a:r>
            <a:r>
              <a:rPr lang="en-US" sz="2800" i="1" dirty="0">
                <a:solidFill>
                  <a:srgbClr val="275393"/>
                </a:solidFill>
              </a:rPr>
              <a:t> </a:t>
            </a:r>
            <a:r>
              <a:rPr lang="en-US" sz="2800" i="1" dirty="0" err="1">
                <a:solidFill>
                  <a:srgbClr val="275393"/>
                </a:solidFill>
              </a:rPr>
              <a:t>technická</a:t>
            </a:r>
            <a:r>
              <a:rPr lang="en-US" sz="2800" i="1" dirty="0">
                <a:solidFill>
                  <a:srgbClr val="275393"/>
                </a:solidFill>
              </a:rPr>
              <a:t> </a:t>
            </a:r>
            <a:r>
              <a:rPr lang="en-US" sz="2800" i="1" dirty="0" err="1">
                <a:solidFill>
                  <a:srgbClr val="275393"/>
                </a:solidFill>
              </a:rPr>
              <a:t>hračka</a:t>
            </a:r>
            <a:endParaRPr lang="en-US" sz="2800" i="1" dirty="0">
              <a:solidFill>
                <a:srgbClr val="275393"/>
              </a:solidFill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2182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7446" y="1216073"/>
            <a:ext cx="828450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2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Nejlehčí</a:t>
            </a:r>
            <a:r>
              <a:rPr lang="en-US" sz="3600" i="1" dirty="0" smtClean="0">
                <a:solidFill>
                  <a:srgbClr val="275393"/>
                </a:solidFill>
              </a:rPr>
              <a:t> je </a:t>
            </a:r>
            <a:r>
              <a:rPr lang="en-US" sz="3600" i="1" dirty="0" err="1" smtClean="0">
                <a:solidFill>
                  <a:srgbClr val="275393"/>
                </a:solidFill>
              </a:rPr>
              <a:t>práci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udělat</a:t>
            </a:r>
            <a:r>
              <a:rPr lang="en-US" sz="3600" i="1" dirty="0" smtClean="0">
                <a:solidFill>
                  <a:srgbClr val="275393"/>
                </a:solidFill>
              </a:rPr>
              <a:t>, …</a:t>
            </a:r>
          </a:p>
          <a:p>
            <a:pPr algn="r">
              <a:spcAft>
                <a:spcPts val="10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… </a:t>
            </a:r>
            <a:r>
              <a:rPr lang="en-US" sz="3600" i="1" dirty="0" err="1" smtClean="0">
                <a:solidFill>
                  <a:srgbClr val="275393"/>
                </a:solidFill>
              </a:rPr>
              <a:t>výrazně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těžší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ji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prodat</a:t>
            </a:r>
            <a:r>
              <a:rPr lang="en-US" sz="3600" i="1" dirty="0" smtClean="0">
                <a:solidFill>
                  <a:srgbClr val="275393"/>
                </a:solidFill>
              </a:rPr>
              <a:t> …</a:t>
            </a:r>
          </a:p>
          <a:p>
            <a:pPr>
              <a:spcAft>
                <a:spcPts val="10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… a </a:t>
            </a:r>
            <a:r>
              <a:rPr lang="en-US" sz="3600" i="1" dirty="0" err="1" smtClean="0">
                <a:solidFill>
                  <a:srgbClr val="275393"/>
                </a:solidFill>
              </a:rPr>
              <a:t>nejtěžší</a:t>
            </a:r>
            <a:r>
              <a:rPr lang="en-US" sz="3600" i="1" dirty="0" smtClean="0">
                <a:solidFill>
                  <a:srgbClr val="275393"/>
                </a:solidFill>
              </a:rPr>
              <a:t> je </a:t>
            </a:r>
            <a:r>
              <a:rPr lang="en-US" sz="3600" i="1" dirty="0" err="1" smtClean="0">
                <a:solidFill>
                  <a:srgbClr val="275393"/>
                </a:solidFill>
              </a:rPr>
              <a:t>dostat</a:t>
            </a:r>
            <a:r>
              <a:rPr lang="en-US" sz="3600" i="1" dirty="0" smtClean="0">
                <a:solidFill>
                  <a:srgbClr val="275393"/>
                </a:solidFill>
              </a:rPr>
              <a:t> </a:t>
            </a:r>
            <a:r>
              <a:rPr lang="en-US" sz="3600" i="1" dirty="0" err="1" smtClean="0">
                <a:solidFill>
                  <a:srgbClr val="275393"/>
                </a:solidFill>
              </a:rPr>
              <a:t>zaplaceno</a:t>
            </a:r>
            <a:endParaRPr lang="en-US" sz="3600" i="1" dirty="0">
              <a:solidFill>
                <a:srgbClr val="275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7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EDCD-2D40-1745-B14A-48955214A5EA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17943" y="984340"/>
            <a:ext cx="708165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2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POSKYTOVÁNÍ SLUŽEB – 100% </a:t>
            </a:r>
            <a:r>
              <a:rPr lang="en-US" sz="3600" i="1" dirty="0" err="1" smtClean="0">
                <a:solidFill>
                  <a:srgbClr val="275393"/>
                </a:solidFill>
              </a:rPr>
              <a:t>času</a:t>
            </a:r>
            <a:r>
              <a:rPr lang="en-US" sz="3600" i="1" dirty="0" smtClean="0">
                <a:solidFill>
                  <a:srgbClr val="275393"/>
                </a:solidFill>
              </a:rPr>
              <a:t>?</a:t>
            </a:r>
          </a:p>
          <a:p>
            <a:pPr algn="r">
              <a:spcAft>
                <a:spcPts val="24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prodej</a:t>
            </a:r>
            <a:endParaRPr lang="en-US" sz="3600" i="1" dirty="0" smtClean="0">
              <a:solidFill>
                <a:srgbClr val="275393"/>
              </a:solidFill>
            </a:endParaRPr>
          </a:p>
          <a:p>
            <a:pPr algn="ctr">
              <a:spcAft>
                <a:spcPts val="24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 	</a:t>
            </a:r>
            <a:r>
              <a:rPr lang="en-US" sz="3600" i="1" dirty="0" err="1" smtClean="0">
                <a:solidFill>
                  <a:srgbClr val="275393"/>
                </a:solidFill>
              </a:rPr>
              <a:t>vlastní</a:t>
            </a:r>
            <a:r>
              <a:rPr lang="en-US" sz="3600" i="1" dirty="0" smtClean="0">
                <a:solidFill>
                  <a:srgbClr val="275393"/>
                </a:solidFill>
              </a:rPr>
              <a:t> marketing</a:t>
            </a:r>
          </a:p>
          <a:p>
            <a:pPr>
              <a:spcAft>
                <a:spcPts val="2400"/>
              </a:spcAft>
            </a:pPr>
            <a:r>
              <a:rPr lang="en-US" sz="3600" i="1" dirty="0" err="1" smtClean="0">
                <a:solidFill>
                  <a:srgbClr val="275393"/>
                </a:solidFill>
              </a:rPr>
              <a:t>vlastní</a:t>
            </a:r>
            <a:r>
              <a:rPr lang="en-US" sz="3600" i="1" dirty="0" smtClean="0">
                <a:solidFill>
                  <a:srgbClr val="275393"/>
                </a:solidFill>
              </a:rPr>
              <a:t> finance</a:t>
            </a:r>
          </a:p>
          <a:p>
            <a:pPr algn="ctr">
              <a:spcAft>
                <a:spcPts val="2400"/>
              </a:spcAft>
            </a:pPr>
            <a:r>
              <a:rPr lang="en-US" sz="3600" i="1" dirty="0" smtClean="0">
                <a:solidFill>
                  <a:srgbClr val="275393"/>
                </a:solidFill>
              </a:rPr>
              <a:t>								IT, HR</a:t>
            </a:r>
          </a:p>
        </p:txBody>
      </p:sp>
    </p:spTree>
    <p:extLst>
      <p:ext uri="{BB962C8B-B14F-4D97-AF65-F5344CB8AC3E}">
        <p14:creationId xmlns:p14="http://schemas.microsoft.com/office/powerpoint/2010/main" val="122456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zentace_v03b">
  <a:themeElements>
    <a:clrScheme name="Custom 8">
      <a:dk1>
        <a:sysClr val="windowText" lastClr="000000"/>
      </a:dk1>
      <a:lt1>
        <a:sysClr val="window" lastClr="FFFFFF"/>
      </a:lt1>
      <a:dk2>
        <a:srgbClr val="3D7EC1"/>
      </a:dk2>
      <a:lt2>
        <a:srgbClr val="5FB3E5"/>
      </a:lt2>
      <a:accent1>
        <a:srgbClr val="3D7EC1"/>
      </a:accent1>
      <a:accent2>
        <a:srgbClr val="5FB3E5"/>
      </a:accent2>
      <a:accent3>
        <a:srgbClr val="6AA90F"/>
      </a:accent3>
      <a:accent4>
        <a:srgbClr val="FF9416"/>
      </a:accent4>
      <a:accent5>
        <a:srgbClr val="3D7EC1"/>
      </a:accent5>
      <a:accent6>
        <a:srgbClr val="FFC016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prezentace_v03b.potx</Template>
  <TotalTime>6036</TotalTime>
  <Words>272</Words>
  <Application>Microsoft Macintosh PowerPoint</Application>
  <PresentationFormat>On-screen Show (4:3)</PresentationFormat>
  <Paragraphs>90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prezentace_v03b</vt:lpstr>
      <vt:lpstr>PowerPoint Presentation</vt:lpstr>
      <vt:lpstr>Obsah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4</dc:creator>
  <cp:lastModifiedBy>Tomas Rybicka</cp:lastModifiedBy>
  <cp:revision>53</cp:revision>
  <dcterms:created xsi:type="dcterms:W3CDTF">2013-03-15T09:55:36Z</dcterms:created>
  <dcterms:modified xsi:type="dcterms:W3CDTF">2013-11-28T21:57:50Z</dcterms:modified>
</cp:coreProperties>
</file>